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uk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uk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uk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Спеціальний макет 1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" name="Shape 52"/>
          <p:cNvSpPr/>
          <p:nvPr/>
        </p:nvSpPr>
        <p:spPr>
          <a:xfrm>
            <a:off x="2355525" y="312600"/>
            <a:ext cx="4518300" cy="4518300"/>
          </a:xfrm>
          <a:prstGeom prst="ellipse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/>
          <p:nvPr/>
        </p:nvSpPr>
        <p:spPr>
          <a:xfrm>
            <a:off x="2581178" y="538253"/>
            <a:ext cx="4066800" cy="4066800"/>
          </a:xfrm>
          <a:prstGeom prst="ellipse">
            <a:avLst/>
          </a:prstGeom>
          <a:noFill/>
          <a:ln cap="flat" cmpd="sng" w="28575">
            <a:solidFill>
              <a:srgbClr val="EE221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 txBox="1"/>
          <p:nvPr>
            <p:ph type="ctrTitle"/>
          </p:nvPr>
        </p:nvSpPr>
        <p:spPr>
          <a:xfrm>
            <a:off x="2857500" y="1679600"/>
            <a:ext cx="3505200" cy="1784100"/>
          </a:xfrm>
          <a:prstGeom prst="rect">
            <a:avLst/>
          </a:prstGeom>
          <a:noFill/>
        </p:spPr>
        <p:txBody>
          <a:bodyPr anchorCtr="0" anchor="ctr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z="1000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uk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uk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uk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uk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uk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uk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uk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uk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uk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gif"/><Relationship Id="rId4" Type="http://schemas.openxmlformats.org/officeDocument/2006/relationships/image" Target="../media/image28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ctrTitle"/>
          </p:nvPr>
        </p:nvSpPr>
        <p:spPr>
          <a:xfrm>
            <a:off x="2857500" y="1679600"/>
            <a:ext cx="3505200" cy="1784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uk"/>
              <a:t>Recurrent Networks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ctrTitle"/>
          </p:nvPr>
        </p:nvSpPr>
        <p:spPr>
          <a:xfrm>
            <a:off x="243400" y="174475"/>
            <a:ext cx="8520600" cy="40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uk" sz="2400">
                <a:solidFill>
                  <a:srgbClr val="6A6A6A"/>
                </a:solidFill>
                <a:highlight>
                  <a:srgbClr val="FFFFFF"/>
                </a:highlight>
              </a:rPr>
              <a:t>Long term dependencies</a:t>
            </a:r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00" y="1197350"/>
            <a:ext cx="8839204" cy="3044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ctrTitle"/>
          </p:nvPr>
        </p:nvSpPr>
        <p:spPr>
          <a:xfrm>
            <a:off x="243400" y="174475"/>
            <a:ext cx="8520600" cy="40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uk" sz="2400">
                <a:solidFill>
                  <a:srgbClr val="6A6A6A"/>
                </a:solidFill>
                <a:highlight>
                  <a:srgbClr val="FFFFFF"/>
                </a:highlight>
              </a:rPr>
              <a:t>Vanishing gradients</a:t>
            </a:r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188" y="925525"/>
            <a:ext cx="6595025" cy="37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ctrTitle"/>
          </p:nvPr>
        </p:nvSpPr>
        <p:spPr>
          <a:xfrm>
            <a:off x="243400" y="174475"/>
            <a:ext cx="8520600" cy="40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uk" sz="2400">
                <a:solidFill>
                  <a:srgbClr val="6A6A6A"/>
                </a:solidFill>
                <a:highlight>
                  <a:srgbClr val="FFFFFF"/>
                </a:highlight>
              </a:rPr>
              <a:t>Simple RNN</a:t>
            </a:r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7325"/>
            <a:ext cx="8839203" cy="3307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ctrTitle"/>
          </p:nvPr>
        </p:nvSpPr>
        <p:spPr>
          <a:xfrm>
            <a:off x="243400" y="174475"/>
            <a:ext cx="8520600" cy="40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uk" sz="2400">
                <a:solidFill>
                  <a:srgbClr val="6A6A6A"/>
                </a:solidFill>
                <a:highlight>
                  <a:srgbClr val="FFFFFF"/>
                </a:highlight>
              </a:rPr>
              <a:t>LSTM</a:t>
            </a:r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9050"/>
            <a:ext cx="8839202" cy="3321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6787" y="4197225"/>
            <a:ext cx="4293824" cy="73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ctrTitle"/>
          </p:nvPr>
        </p:nvSpPr>
        <p:spPr>
          <a:xfrm>
            <a:off x="243400" y="174475"/>
            <a:ext cx="8520600" cy="40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uk" sz="2400">
                <a:solidFill>
                  <a:srgbClr val="6A6A6A"/>
                </a:solidFill>
                <a:highlight>
                  <a:srgbClr val="FFFFFF"/>
                </a:highlight>
              </a:rPr>
              <a:t>LSTM</a:t>
            </a:r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613" y="33150"/>
            <a:ext cx="5720766" cy="507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ctrTitle"/>
          </p:nvPr>
        </p:nvSpPr>
        <p:spPr>
          <a:xfrm>
            <a:off x="243400" y="174475"/>
            <a:ext cx="8520600" cy="40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uk" sz="2400">
                <a:solidFill>
                  <a:srgbClr val="6A6A6A"/>
                </a:solidFill>
                <a:highlight>
                  <a:srgbClr val="FFFFFF"/>
                </a:highlight>
              </a:rPr>
              <a:t>LSTM</a:t>
            </a:r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6787" y="4197225"/>
            <a:ext cx="4293824" cy="7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64900"/>
            <a:ext cx="8839200" cy="273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ctrTitle"/>
          </p:nvPr>
        </p:nvSpPr>
        <p:spPr>
          <a:xfrm>
            <a:off x="243400" y="174475"/>
            <a:ext cx="8520600" cy="40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uk" sz="2400">
                <a:solidFill>
                  <a:srgbClr val="6A6A6A"/>
                </a:solidFill>
                <a:highlight>
                  <a:srgbClr val="FFFFFF"/>
                </a:highlight>
              </a:rPr>
              <a:t>LSTM: gate</a:t>
            </a:r>
          </a:p>
        </p:txBody>
      </p:sp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6787" y="4197225"/>
            <a:ext cx="4293824" cy="7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0713" y="833200"/>
            <a:ext cx="1885950" cy="23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ctrTitle"/>
          </p:nvPr>
        </p:nvSpPr>
        <p:spPr>
          <a:xfrm>
            <a:off x="243400" y="174475"/>
            <a:ext cx="8520600" cy="40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uk" sz="2400">
                <a:solidFill>
                  <a:srgbClr val="6A6A6A"/>
                </a:solidFill>
                <a:highlight>
                  <a:srgbClr val="FFFFFF"/>
                </a:highlight>
              </a:rPr>
              <a:t>LSTM: forget gate</a:t>
            </a:r>
          </a:p>
        </p:txBody>
      </p:sp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6787" y="4197225"/>
            <a:ext cx="4293824" cy="7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56338"/>
            <a:ext cx="8839200" cy="273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ctrTitle"/>
          </p:nvPr>
        </p:nvSpPr>
        <p:spPr>
          <a:xfrm>
            <a:off x="243400" y="174475"/>
            <a:ext cx="8520600" cy="40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uk" sz="2400">
                <a:solidFill>
                  <a:srgbClr val="6A6A6A"/>
                </a:solidFill>
                <a:highlight>
                  <a:srgbClr val="FFFFFF"/>
                </a:highlight>
              </a:rPr>
              <a:t>LSTM: input gate</a:t>
            </a:r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6787" y="4197225"/>
            <a:ext cx="4293824" cy="7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62175"/>
            <a:ext cx="8839200" cy="273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ctrTitle"/>
          </p:nvPr>
        </p:nvSpPr>
        <p:spPr>
          <a:xfrm>
            <a:off x="243400" y="174475"/>
            <a:ext cx="8520600" cy="40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uk" sz="2400">
                <a:solidFill>
                  <a:srgbClr val="6A6A6A"/>
                </a:solidFill>
                <a:highlight>
                  <a:srgbClr val="FFFFFF"/>
                </a:highlight>
              </a:rPr>
              <a:t>LSTM: memory </a:t>
            </a:r>
            <a:r>
              <a:rPr b="1" lang="uk" sz="2400">
                <a:solidFill>
                  <a:srgbClr val="6A6A6A"/>
                </a:solidFill>
                <a:highlight>
                  <a:srgbClr val="FFFFFF"/>
                </a:highlight>
              </a:rPr>
              <a:t>update</a:t>
            </a:r>
          </a:p>
        </p:txBody>
      </p: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6787" y="4197225"/>
            <a:ext cx="4293824" cy="7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56313"/>
            <a:ext cx="8839200" cy="273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373" y="1116675"/>
            <a:ext cx="2668525" cy="30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ctrTitle"/>
          </p:nvPr>
        </p:nvSpPr>
        <p:spPr>
          <a:xfrm>
            <a:off x="243400" y="174475"/>
            <a:ext cx="8520600" cy="40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uk" sz="2400">
                <a:solidFill>
                  <a:srgbClr val="6A6A6A"/>
                </a:solidFill>
                <a:highlight>
                  <a:srgbClr val="FFFFFF"/>
                </a:highlight>
              </a:rPr>
              <a:t>LSTM: update</a:t>
            </a:r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6787" y="4197225"/>
            <a:ext cx="4293824" cy="7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48788"/>
            <a:ext cx="8839200" cy="273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50" y="1444900"/>
            <a:ext cx="6085000" cy="25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 txBox="1"/>
          <p:nvPr/>
        </p:nvSpPr>
        <p:spPr>
          <a:xfrm>
            <a:off x="7016275" y="3250925"/>
            <a:ext cx="19386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uk"/>
              <a:t>inner state</a:t>
            </a:r>
          </a:p>
        </p:txBody>
      </p:sp>
      <p:sp>
        <p:nvSpPr>
          <p:cNvPr id="192" name="Shape 192"/>
          <p:cNvSpPr txBox="1"/>
          <p:nvPr/>
        </p:nvSpPr>
        <p:spPr>
          <a:xfrm>
            <a:off x="3323525" y="3719350"/>
            <a:ext cx="15168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uk"/>
              <a:t>output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5347150" y="2215900"/>
            <a:ext cx="10599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uk"/>
              <a:t>forget gate</a:t>
            </a:r>
          </a:p>
        </p:txBody>
      </p:sp>
      <p:sp>
        <p:nvSpPr>
          <p:cNvPr id="194" name="Shape 194"/>
          <p:cNvSpPr txBox="1"/>
          <p:nvPr/>
        </p:nvSpPr>
        <p:spPr>
          <a:xfrm>
            <a:off x="5347150" y="2529350"/>
            <a:ext cx="14046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uk"/>
              <a:t>input gate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5347150" y="2842025"/>
            <a:ext cx="30144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uk"/>
              <a:t>output candidate gate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x="3327000" y="303550"/>
            <a:ext cx="24900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uk" sz="1800"/>
              <a:t>LSTM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ctrTitle"/>
          </p:nvPr>
        </p:nvSpPr>
        <p:spPr>
          <a:xfrm>
            <a:off x="243400" y="174475"/>
            <a:ext cx="8520600" cy="40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uk" sz="2400">
                <a:solidFill>
                  <a:srgbClr val="6A6A6A"/>
                </a:solidFill>
                <a:highlight>
                  <a:srgbClr val="FFFFFF"/>
                </a:highlight>
              </a:rPr>
              <a:t>GRU</a:t>
            </a:r>
          </a:p>
        </p:txBody>
      </p:sp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6787" y="4197225"/>
            <a:ext cx="4293824" cy="7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24613"/>
            <a:ext cx="8839200" cy="273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ctrTitle"/>
          </p:nvPr>
        </p:nvSpPr>
        <p:spPr>
          <a:xfrm>
            <a:off x="243400" y="174475"/>
            <a:ext cx="8520600" cy="40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uk" sz="2400">
                <a:solidFill>
                  <a:srgbClr val="6A6A6A"/>
                </a:solidFill>
                <a:highlight>
                  <a:srgbClr val="FFFFFF"/>
                </a:highlight>
              </a:rPr>
              <a:t>forward</a:t>
            </a:r>
          </a:p>
        </p:txBody>
      </p:sp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875" y="719400"/>
            <a:ext cx="7375396" cy="425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ctrTitle"/>
          </p:nvPr>
        </p:nvSpPr>
        <p:spPr>
          <a:xfrm>
            <a:off x="243400" y="174475"/>
            <a:ext cx="8520600" cy="40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uk" sz="2400">
                <a:solidFill>
                  <a:srgbClr val="6A6A6A"/>
                </a:solidFill>
                <a:highlight>
                  <a:srgbClr val="FFFFFF"/>
                </a:highlight>
              </a:rPr>
              <a:t>backward</a:t>
            </a:r>
          </a:p>
        </p:txBody>
      </p:sp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175" y="682775"/>
            <a:ext cx="7671050" cy="442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ctrTitle"/>
          </p:nvPr>
        </p:nvSpPr>
        <p:spPr>
          <a:xfrm>
            <a:off x="243400" y="174475"/>
            <a:ext cx="8520600" cy="40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uk" sz="2400"/>
              <a:t>char-rnn</a:t>
            </a:r>
          </a:p>
        </p:txBody>
      </p:sp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200" y="863550"/>
            <a:ext cx="5905500" cy="38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ctrTitle"/>
          </p:nvPr>
        </p:nvSpPr>
        <p:spPr>
          <a:xfrm>
            <a:off x="243400" y="174475"/>
            <a:ext cx="8520600" cy="40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uk" sz="2400"/>
              <a:t>char-rnn</a:t>
            </a:r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34575"/>
            <a:ext cx="8688047" cy="4256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ctrTitle"/>
          </p:nvPr>
        </p:nvSpPr>
        <p:spPr>
          <a:xfrm>
            <a:off x="243400" y="174475"/>
            <a:ext cx="8520600" cy="40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uk" sz="2400"/>
              <a:t>Seq2seq</a:t>
            </a:r>
          </a:p>
        </p:txBody>
      </p:sp>
      <p:pic>
        <p:nvPicPr>
          <p:cNvPr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325" y="1091150"/>
            <a:ext cx="7304550" cy="363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ctrTitle"/>
          </p:nvPr>
        </p:nvSpPr>
        <p:spPr>
          <a:xfrm>
            <a:off x="243400" y="174475"/>
            <a:ext cx="8520600" cy="40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uk" sz="2400"/>
              <a:t>Image captioning</a:t>
            </a:r>
          </a:p>
        </p:txBody>
      </p:sp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563" y="742175"/>
            <a:ext cx="6498275" cy="396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ctrTitle"/>
          </p:nvPr>
        </p:nvSpPr>
        <p:spPr>
          <a:xfrm>
            <a:off x="243400" y="174475"/>
            <a:ext cx="8520600" cy="40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uk" sz="2400"/>
              <a:t>Image captioning</a:t>
            </a:r>
          </a:p>
        </p:txBody>
      </p:sp>
      <p:pic>
        <p:nvPicPr>
          <p:cNvPr descr="mira-vtt.hackpad.com_C88IKDDeXI3_p.600785_1460038536237_Picture1.png"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00" y="1091125"/>
            <a:ext cx="8839200" cy="3023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59650"/>
            <a:ext cx="91440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>
            <p:ph type="ctrTitle"/>
          </p:nvPr>
        </p:nvSpPr>
        <p:spPr>
          <a:xfrm>
            <a:off x="243350" y="197225"/>
            <a:ext cx="8520600" cy="40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uk" sz="2400">
                <a:solidFill>
                  <a:srgbClr val="6A6A6A"/>
                </a:solidFill>
                <a:highlight>
                  <a:srgbClr val="FFFFFF"/>
                </a:highlight>
              </a:rPr>
              <a:t>Types of mapping tasks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1" name="Shape 25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8350" y="456488"/>
            <a:ext cx="4376401" cy="423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9250" y="456488"/>
            <a:ext cx="2369100" cy="423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9" name="Shape 25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" name="Shape 26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3" y="0"/>
            <a:ext cx="90963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ctrTitle"/>
          </p:nvPr>
        </p:nvSpPr>
        <p:spPr>
          <a:xfrm>
            <a:off x="243400" y="174475"/>
            <a:ext cx="8520600" cy="40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uk" sz="2400">
                <a:solidFill>
                  <a:srgbClr val="6A6A6A"/>
                </a:solidFill>
                <a:highlight>
                  <a:srgbClr val="FFFFFF"/>
                </a:highlight>
              </a:rPr>
              <a:t>Elman network</a:t>
            </a:r>
            <a:r>
              <a:rPr lang="uk" sz="2400">
                <a:solidFill>
                  <a:srgbClr val="545454"/>
                </a:solidFill>
                <a:highlight>
                  <a:srgbClr val="FFFFFF"/>
                </a:highlight>
              </a:rPr>
              <a:t> </a:t>
            </a:r>
          </a:p>
        </p:txBody>
      </p:sp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4325" y="651125"/>
            <a:ext cx="5238750" cy="42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ctrTitle"/>
          </p:nvPr>
        </p:nvSpPr>
        <p:spPr>
          <a:xfrm>
            <a:off x="416175" y="491000"/>
            <a:ext cx="8520600" cy="40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uk" sz="2400">
                <a:solidFill>
                  <a:srgbClr val="6A6A6A"/>
                </a:solidFill>
                <a:highlight>
                  <a:srgbClr val="FFFFFF"/>
                </a:highlight>
              </a:rPr>
              <a:t>Elman network</a:t>
            </a:r>
            <a:r>
              <a:rPr lang="uk" sz="2400">
                <a:solidFill>
                  <a:srgbClr val="545454"/>
                </a:solidFill>
                <a:highlight>
                  <a:srgbClr val="FFFFFF"/>
                </a:highlight>
              </a:rPr>
              <a:t> </a:t>
            </a:r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175" y="1145975"/>
            <a:ext cx="4311080" cy="33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700" y="1727900"/>
            <a:ext cx="2775625" cy="3346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/>
          <p:nvPr>
            <p:ph type="ctrTitle"/>
          </p:nvPr>
        </p:nvSpPr>
        <p:spPr>
          <a:xfrm>
            <a:off x="416175" y="2595300"/>
            <a:ext cx="8520600" cy="40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uk" sz="2400">
                <a:solidFill>
                  <a:srgbClr val="6A6A6A"/>
                </a:solidFill>
                <a:highlight>
                  <a:srgbClr val="FFFFFF"/>
                </a:highlight>
              </a:rPr>
              <a:t>Jordan</a:t>
            </a:r>
            <a:r>
              <a:rPr b="1" lang="uk" sz="2400">
                <a:solidFill>
                  <a:srgbClr val="6A6A6A"/>
                </a:solidFill>
                <a:highlight>
                  <a:srgbClr val="FFFFFF"/>
                </a:highlight>
              </a:rPr>
              <a:t> network</a:t>
            </a:r>
            <a:r>
              <a:rPr lang="uk" sz="2400">
                <a:solidFill>
                  <a:srgbClr val="545454"/>
                </a:solidFill>
                <a:highlight>
                  <a:srgbClr val="FFFFFF"/>
                </a:highlight>
              </a:rPr>
              <a:t> 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700" y="3864350"/>
            <a:ext cx="2775625" cy="33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700" y="3338265"/>
            <a:ext cx="4252024" cy="33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ctrTitle"/>
          </p:nvPr>
        </p:nvSpPr>
        <p:spPr>
          <a:xfrm>
            <a:off x="243400" y="174475"/>
            <a:ext cx="8520600" cy="40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uk" sz="2400">
                <a:solidFill>
                  <a:srgbClr val="6A6A6A"/>
                </a:solidFill>
                <a:highlight>
                  <a:srgbClr val="FFFFFF"/>
                </a:highlight>
              </a:rPr>
              <a:t>RNN idea</a:t>
            </a:r>
            <a:r>
              <a:rPr b="1" lang="uk" sz="2400">
                <a:solidFill>
                  <a:srgbClr val="6A6A6A"/>
                </a:solidFill>
                <a:highlight>
                  <a:srgbClr val="FFFFFF"/>
                </a:highlight>
              </a:rPr>
              <a:t> </a:t>
            </a:r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1025" y="680800"/>
            <a:ext cx="5997830" cy="425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ctrTitle"/>
          </p:nvPr>
        </p:nvSpPr>
        <p:spPr>
          <a:xfrm>
            <a:off x="243400" y="174475"/>
            <a:ext cx="8520600" cy="40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uk" sz="2400">
                <a:solidFill>
                  <a:srgbClr val="6A6A6A"/>
                </a:solidFill>
                <a:highlight>
                  <a:srgbClr val="FFFFFF"/>
                </a:highlight>
              </a:rPr>
              <a:t>RNN idea 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0700" y="689075"/>
            <a:ext cx="2741897" cy="4256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ctrTitle"/>
          </p:nvPr>
        </p:nvSpPr>
        <p:spPr>
          <a:xfrm>
            <a:off x="243400" y="174475"/>
            <a:ext cx="8520600" cy="40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uk" sz="2400">
                <a:solidFill>
                  <a:srgbClr val="6A6A6A"/>
                </a:solidFill>
                <a:highlight>
                  <a:srgbClr val="FFFFFF"/>
                </a:highlight>
              </a:rPr>
              <a:t>RNN idea </a:t>
            </a:r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96650"/>
            <a:ext cx="8839203" cy="2322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ctrTitle"/>
          </p:nvPr>
        </p:nvSpPr>
        <p:spPr>
          <a:xfrm>
            <a:off x="243400" y="174475"/>
            <a:ext cx="8520600" cy="40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uk" sz="2400">
                <a:solidFill>
                  <a:srgbClr val="6A6A6A"/>
                </a:solidFill>
                <a:highlight>
                  <a:srgbClr val="FFFFFF"/>
                </a:highlight>
              </a:rPr>
              <a:t>Short term dependencies</a:t>
            </a: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34575"/>
            <a:ext cx="8839200" cy="4074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